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3" r:id="rId3"/>
    <p:sldId id="258" r:id="rId4"/>
    <p:sldId id="259" r:id="rId5"/>
    <p:sldId id="260" r:id="rId6"/>
    <p:sldId id="257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0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7B55DD95-AA10-9B59-1BCD-8BFE165F89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135CCC7-276E-CC50-F8F2-4886F69E1A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FC313-DE10-415E-A597-525F6E4B7FE5}" type="datetimeFigureOut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F005C1F-2B1A-06B8-DD6C-F1515A0A64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A790A72-2D19-5A23-50EE-527AFFA874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FE9462-9298-4C7C-A707-6CBA4C22CB8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77644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A3A144-FFC3-41BD-A682-E44EC8481CB2}" type="datetimeFigureOut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9006C-39AB-4BCE-BC0D-D281ACFBE57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2662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6AF8E9-FACD-B88A-6F85-7877D3968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E8FA7EC-1590-633F-52A2-25C215324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FB172A2-4E56-B2D2-9321-19F133A34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4CCC-DFDB-4AAD-B746-1ACF328F288D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01B529-042C-CD21-7D8D-279D0594F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05279AA-6D5E-A963-A57F-1DA5663EA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99813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D58A0B-4CCC-CB63-EBAF-66B5BE04C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9BF2135-3403-BC73-CAF5-C8E4FFFC4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37509B5-7E8E-8813-3F68-5400E688F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94662-2508-4356-AD1E-2A1D529824C6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1B78AD4-E881-D942-DD03-E6B96D86C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3892EF-5E50-AB11-11CE-053878C31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5932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A5775B0-DCE3-461F-BDAC-043477CE1D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C7BD56D-7B09-72C8-FA40-D4ED95DD8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88B77FA-CB99-D44B-4F02-221CEC166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AD11E-0C7D-46A4-9C87-99E222959CE7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8DDFEC-3A9E-3827-5BCE-52B1ACE04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E630F2E-5531-45C5-5C67-B35A89018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1895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B2DD5B-590E-4BC9-00C6-33C262C7C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DAB5E6-024F-DA3F-853D-C219DFB27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BF69A84-07A0-25B3-497B-503E1D265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610D2-4B0A-4674-AC5A-F35E501B68AF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BFF5B9F-A3A0-CF92-91AC-04314905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295327-56AC-251A-B925-51D018E7B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907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6C0FBE-FC25-B986-FA5E-3BD25C2BF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FFA8EEA-D147-955D-1478-1F3933CF4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BE37D42-A1B9-26F8-3092-44DBA7F2E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7C0B8-3C98-47AC-9FC1-4761CF60D857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7471EF6-17DB-DE24-BB35-25448E3CC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E4C3D27-2411-695B-D148-9E01D0061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6356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7FC1E8-5B04-1825-3F78-F903795EE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4D72DA7-2302-5AC5-3E9B-AFB52418A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B8D6320-6005-60B6-AB2B-2F484F7DA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AA36BE-8B76-4304-91FB-35B739FA7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21C9D-4911-4B79-8127-8BD5C29F46C7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6AA5B4D-560E-B38D-B159-A12EC1B1B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C6B7517-0955-169A-EBF0-ACA8D03C6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9584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A6A750-127D-208A-CDC7-62FBFA77C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1D19169-B871-5A4E-19BA-17F22AE2D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DF607E8-397E-176F-E697-87293F329C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F9EF524-B94D-7C7A-2EB2-ADB9238621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083274C-92E5-B0BA-6A1D-22E7C66220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3738272-2FF4-7E44-5148-76E9C3953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34915-B383-41E2-A979-3E58A2B2A668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1AED7CE-3317-6BE7-956F-24487F5D7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6BD4066-C05C-E206-3F8F-9D47E6B41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4837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3631A0-7DD4-7CD1-3A25-B18AC820B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8183252-06EA-3972-07FD-7CDFAEACA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DB830-483E-4680-B2AB-ECB2CDF8BC34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D619C8F-6085-F151-4680-C5E58A190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72C94D2-59F1-245F-A319-A047CEC79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1986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C9FE3AF-AEEF-EFD7-2ACB-4024E21AD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D88C6-42F1-405B-9058-E69704D61A1D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456BCCE-AEC4-3655-BDD7-30E91633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8E0F4FF-23EB-5E5E-FEE4-B61C25142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1527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8CD581-9FF2-66CE-1D5A-2166A41C9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0575E0-E5B5-894A-8746-42A0F5776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543401E-24A2-3A3E-9597-5922DE736F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2582704-CC7D-9CA1-B2CC-AF6C141BA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4F342-1BD6-476F-84D3-11F7AF584A8B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159EC8A-940D-4681-60DD-19B2AD9D0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21F960D-8369-AD21-7400-315348E0F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4544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430209-F3D4-75AB-62E5-C187EE880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C3EB34B-69FC-9BAF-81D2-8684D2BA82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F1EB2B1-B55D-8B89-2221-3DEA7B0BB1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04B9491-D366-FF80-76AD-812F07B56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C6B4C-F3E2-48C4-A76E-0B3FA00B09C7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1156202-21EC-8890-295B-A39866781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B77F137-C1FB-335F-E8E9-0D5E22F5B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3452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EA5CBD1-4E19-ED5F-7199-31E433DD5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F3BAE8D-4B8B-399A-0C5A-42230B322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2AA40CF-377D-B5F1-4270-FD525C9B33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3DC06-5629-46F2-92E5-4E0B29137E1C}" type="datetime1">
              <a:rPr lang="zh-TW" altLang="en-US" smtClean="0"/>
              <a:t>2023/5/26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EC6E6A-C8D3-3017-E2EA-1C98E0A0D3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1FE2289-536C-8FED-D78D-EDD2C8AD78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 i="0">
                <a:solidFill>
                  <a:schemeClr val="tx1"/>
                </a:solidFill>
              </a:defRPr>
            </a:lvl1pPr>
          </a:lstStyle>
          <a:p>
            <a:fld id="{3EE8CDE9-D0E8-4663-88DE-44EA4B26DA9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40365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kv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kv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CBC072-F040-8764-B4D0-EAD8EC6AB9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cycloidal drive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6AD5445-2E32-8AF4-9951-F97513C38C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周奕彬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1D3552-C7F1-19AB-5A01-B99EEBFE4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444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CF2793-5938-4C65-EBAC-572EE8C70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78A7043-BD63-29CF-D5A7-1A6D89723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擺線減速機構概念與設計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D8F378B-6289-950A-F0DC-64A3FBD44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4396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023-05-26 03-41-20">
            <a:hlinkClick r:id="" action="ppaction://media"/>
            <a:extLst>
              <a:ext uri="{FF2B5EF4-FFF2-40B4-BE49-F238E27FC236}">
                <a16:creationId xmlns:a16="http://schemas.microsoft.com/office/drawing/2014/main" id="{FEE16822-4A55-D865-B890-CE76530A1AB7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2091" end="532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65125"/>
            <a:ext cx="9200931" cy="6900069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5B079CA-FC6D-FA46-B75E-3E014362C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動畫展示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94C6FA59-C052-218D-CC74-4343C19B83F5}"/>
              </a:ext>
            </a:extLst>
          </p:cNvPr>
          <p:cNvSpPr txBox="1"/>
          <p:nvPr/>
        </p:nvSpPr>
        <p:spPr>
          <a:xfrm>
            <a:off x="7644402" y="1930400"/>
            <a:ext cx="3113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/>
              <a:t>輸出與輸入方向相反</a:t>
            </a:r>
            <a:endParaRPr lang="en-US" altLang="zh-TW" sz="2400" dirty="0"/>
          </a:p>
          <a:p>
            <a:pPr algn="ctr"/>
            <a:endParaRPr lang="en-US" altLang="zh-TW" sz="2400" dirty="0"/>
          </a:p>
          <a:p>
            <a:pPr algn="ctr"/>
            <a:r>
              <a:rPr lang="zh-TW" altLang="en-US" sz="2400" dirty="0"/>
              <a:t>減速比大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A224195F-2D57-489C-6B60-D5BE4F576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0694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C67823-18DA-C852-7614-06F68D69F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構成零件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E8FA83-1B1C-839E-4B31-D119E1914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37162AD-C1B3-FDAC-9D83-D2DD0A086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262" y="1395413"/>
            <a:ext cx="7991475" cy="4781550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AFD4996-1E7F-B6F2-E796-B963323B7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4585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023-05-26 05-18-39">
            <a:hlinkClick r:id="" action="ppaction://media"/>
            <a:extLst>
              <a:ext uri="{FF2B5EF4-FFF2-40B4-BE49-F238E27FC236}">
                <a16:creationId xmlns:a16="http://schemas.microsoft.com/office/drawing/2014/main" id="{68DE068D-A11C-45CB-B071-051C9BBA56E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358" end="327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590" y="777875"/>
            <a:ext cx="7620000" cy="5715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F234B26-B7EA-9C8B-6642-57C6066EE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減速原理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7B12189-4EA9-5EA8-38AC-0DCF418D1BEB}"/>
              </a:ext>
            </a:extLst>
          </p:cNvPr>
          <p:cNvSpPr txBox="1"/>
          <p:nvPr/>
        </p:nvSpPr>
        <p:spPr>
          <a:xfrm>
            <a:off x="5876018" y="1589088"/>
            <a:ext cx="5477782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/>
              <a:t>以圓盤在固定環內部滾動</a:t>
            </a:r>
            <a:endParaRPr lang="en-US" altLang="zh-TW" sz="2800" dirty="0"/>
          </a:p>
          <a:p>
            <a:r>
              <a:rPr lang="zh-TW" altLang="en-US" sz="2800" dirty="0"/>
              <a:t>以偏心軸驅動為例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zh-TW" altLang="en-US" sz="2800" dirty="0"/>
              <a:t>內圓直徑</a:t>
            </a:r>
            <a:r>
              <a:rPr lang="en-US" altLang="zh-TW" sz="2800" dirty="0"/>
              <a:t>90mm</a:t>
            </a:r>
            <a:r>
              <a:rPr lang="zh-TW" altLang="en-US" sz="2800" dirty="0"/>
              <a:t>，外環直徑</a:t>
            </a:r>
            <a:r>
              <a:rPr lang="en-US" altLang="zh-TW" sz="2800" dirty="0"/>
              <a:t>100mm</a:t>
            </a:r>
          </a:p>
          <a:p>
            <a:endParaRPr lang="en-US" altLang="zh-TW" sz="2800" dirty="0"/>
          </a:p>
          <a:p>
            <a:r>
              <a:rPr lang="zh-TW" altLang="en-US" sz="2800" dirty="0"/>
              <a:t>偏心軸旋轉</a:t>
            </a:r>
            <a:r>
              <a:rPr lang="en-US" altLang="zh-TW" sz="2800" dirty="0"/>
              <a:t>360</a:t>
            </a:r>
            <a:r>
              <a:rPr lang="zh-TW" altLang="en-US" sz="2800" dirty="0"/>
              <a:t>  ̊，內圓僅旋轉</a:t>
            </a:r>
            <a:r>
              <a:rPr lang="en-US" altLang="zh-TW" sz="2800" dirty="0"/>
              <a:t>40</a:t>
            </a:r>
            <a:r>
              <a:rPr lang="zh-TW" altLang="en-US" sz="2800" dirty="0"/>
              <a:t>  ̊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zh-TW" altLang="en-US" sz="2800" dirty="0"/>
              <a:t>減速比 </a:t>
            </a:r>
            <a:r>
              <a:rPr lang="en-US" altLang="zh-TW" sz="2800" dirty="0"/>
              <a:t>9</a:t>
            </a:r>
            <a:r>
              <a:rPr lang="zh-TW" altLang="en-US" sz="2800" dirty="0"/>
              <a:t> </a:t>
            </a:r>
            <a:r>
              <a:rPr lang="en-US" altLang="zh-TW" sz="2800" dirty="0"/>
              <a:t>:</a:t>
            </a:r>
            <a:r>
              <a:rPr lang="zh-TW" altLang="en-US" sz="2800" dirty="0"/>
              <a:t> </a:t>
            </a:r>
            <a:r>
              <a:rPr lang="en-US" altLang="zh-TW" sz="2800" dirty="0"/>
              <a:t>1</a:t>
            </a:r>
          </a:p>
          <a:p>
            <a:endParaRPr lang="en-US" altLang="zh-TW" sz="2800" dirty="0"/>
          </a:p>
          <a:p>
            <a:endParaRPr lang="zh-TW" altLang="en-US" sz="2800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5335C0F-DEF4-38C7-BC75-0C963FD89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105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A16FEF-EC7C-85BF-AACD-1954674D0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減速原理</a:t>
            </a:r>
          </a:p>
        </p:txBody>
      </p:sp>
      <p:pic>
        <p:nvPicPr>
          <p:cNvPr id="7" name="2023-05-26 05-12-02">
            <a:hlinkClick r:id="" action="ppaction://media"/>
            <a:extLst>
              <a:ext uri="{FF2B5EF4-FFF2-40B4-BE49-F238E27FC236}">
                <a16:creationId xmlns:a16="http://schemas.microsoft.com/office/drawing/2014/main" id="{FAC5CF8F-FF40-A82B-0CE2-645C8916D6C9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3011" end="155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5802313" cy="4351338"/>
          </a:xfr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E2D7DFBC-CF23-38B9-2593-E2ADDC2AB008}"/>
              </a:ext>
            </a:extLst>
          </p:cNvPr>
          <p:cNvSpPr txBox="1"/>
          <p:nvPr/>
        </p:nvSpPr>
        <p:spPr>
          <a:xfrm>
            <a:off x="6096000" y="1549400"/>
            <a:ext cx="5570756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/>
              <a:t>僅以摩擦力無法承受較大的扭矩，</a:t>
            </a:r>
            <a:endParaRPr lang="en-US" altLang="zh-TW" sz="2800" dirty="0"/>
          </a:p>
          <a:p>
            <a:r>
              <a:rPr lang="zh-TW" altLang="en-US" sz="2800" dirty="0"/>
              <a:t>改為銷與葉片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zh-TW" altLang="en-US" sz="2800" dirty="0"/>
              <a:t>針輪</a:t>
            </a:r>
            <a:r>
              <a:rPr lang="en-US" altLang="zh-TW" sz="2800" dirty="0"/>
              <a:t>10</a:t>
            </a:r>
            <a:r>
              <a:rPr lang="zh-TW" altLang="en-US" sz="2800" dirty="0"/>
              <a:t>根銷，擺線輪</a:t>
            </a:r>
            <a:r>
              <a:rPr lang="en-US" altLang="zh-TW" sz="2800" dirty="0"/>
              <a:t>9</a:t>
            </a:r>
            <a:r>
              <a:rPr lang="zh-TW" altLang="en-US" sz="2800" dirty="0"/>
              <a:t>片葉片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zh-TW" altLang="en-US" sz="2800" dirty="0"/>
              <a:t>偏心軸旋轉</a:t>
            </a:r>
            <a:r>
              <a:rPr lang="en-US" altLang="zh-TW" sz="2800" dirty="0"/>
              <a:t>360</a:t>
            </a:r>
            <a:r>
              <a:rPr lang="zh-TW" altLang="en-US" sz="2800" dirty="0"/>
              <a:t>  ̊，內圓僅旋轉</a:t>
            </a:r>
            <a:r>
              <a:rPr lang="en-US" altLang="zh-TW" sz="2800" dirty="0"/>
              <a:t>40</a:t>
            </a:r>
            <a:r>
              <a:rPr lang="zh-TW" altLang="en-US" sz="2800" dirty="0"/>
              <a:t>  ̊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zh-TW" altLang="en-US" sz="2800" dirty="0"/>
              <a:t>減速比 </a:t>
            </a:r>
            <a:r>
              <a:rPr lang="en-US" altLang="zh-TW" sz="2800" dirty="0"/>
              <a:t>9</a:t>
            </a:r>
            <a:r>
              <a:rPr lang="zh-TW" altLang="en-US" sz="2800" dirty="0"/>
              <a:t> </a:t>
            </a:r>
            <a:r>
              <a:rPr lang="en-US" altLang="zh-TW" sz="2800" dirty="0"/>
              <a:t>:</a:t>
            </a:r>
            <a:r>
              <a:rPr lang="zh-TW" altLang="en-US" sz="2800" dirty="0"/>
              <a:t> </a:t>
            </a:r>
            <a:r>
              <a:rPr lang="en-US" altLang="zh-TW" sz="2800" dirty="0"/>
              <a:t>1</a:t>
            </a:r>
          </a:p>
          <a:p>
            <a:endParaRPr lang="en-US" altLang="zh-TW" sz="2800" dirty="0"/>
          </a:p>
          <a:p>
            <a:endParaRPr lang="en-US" altLang="zh-TW" sz="2800" dirty="0"/>
          </a:p>
          <a:p>
            <a:endParaRPr lang="en-US" altLang="zh-TW" sz="2800" dirty="0"/>
          </a:p>
          <a:p>
            <a:endParaRPr lang="en-US" altLang="zh-TW" sz="2800" dirty="0"/>
          </a:p>
          <a:p>
            <a:endParaRPr lang="zh-TW" altLang="en-US" sz="2800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8D8FF61-18A6-5855-3CB7-674597A6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4316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7631D8-BE39-76B2-CE85-71ADEEA8A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減速比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44A1BDBA-AA6D-9EB2-D333-8E45886021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TW" altLang="en-US" sz="2800" dirty="0"/>
                  <a:t>針輪有</a:t>
                </a:r>
                <a:r>
                  <a:rPr lang="en-US" altLang="zh-TW" dirty="0"/>
                  <a:t>N</a:t>
                </a:r>
                <a:r>
                  <a:rPr lang="zh-TW" altLang="en-US" sz="2800" dirty="0"/>
                  <a:t>根銷，擺線輪有</a:t>
                </a:r>
                <a:r>
                  <a:rPr lang="en-US" altLang="zh-TW" dirty="0"/>
                  <a:t>M</a:t>
                </a:r>
                <a:r>
                  <a:rPr lang="zh-TW" altLang="en-US" sz="2800" dirty="0"/>
                  <a:t>片葉片</a:t>
                </a:r>
                <a:endParaRPr lang="en-US" altLang="zh-TW" sz="2800" dirty="0"/>
              </a:p>
              <a:p>
                <a:endParaRPr lang="en-US" altLang="zh-TW" dirty="0"/>
              </a:p>
              <a:p>
                <a:r>
                  <a:rPr lang="zh-TW" altLang="en-US" sz="2800" dirty="0"/>
                  <a:t>減速比 </a:t>
                </a:r>
                <a:r>
                  <a:rPr lang="en-US" altLang="zh-TW" sz="2800" dirty="0"/>
                  <a:t>=</a:t>
                </a:r>
                <a:r>
                  <a:rPr lang="zh-TW" altLang="en-US" sz="28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 i="1">
                            <a:latin typeface="Cambria Math" panose="02040503050406030204" pitchFamily="18" charset="0"/>
                          </a:rPr>
                          <m:t>M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 i="1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zh-TW" altLang="en-US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zh-TW" altLang="en-US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i="1">
                            <a:latin typeface="Cambria Math" panose="02040503050406030204" pitchFamily="18" charset="0"/>
                          </a:rPr>
                          <m:t>M</m:t>
                        </m:r>
                      </m:den>
                    </m:f>
                  </m:oMath>
                </a14:m>
                <a:endParaRPr lang="en-US" altLang="zh-TW" sz="2800" dirty="0"/>
              </a:p>
              <a:p>
                <a:endParaRPr lang="en-US" altLang="zh-TW" dirty="0"/>
              </a:p>
              <a:p>
                <a:r>
                  <a:rPr lang="zh-TW" altLang="en-US" sz="2800" dirty="0"/>
                  <a:t>例 </a:t>
                </a:r>
                <a:r>
                  <a:rPr lang="en-US" altLang="zh-TW" sz="2800" dirty="0"/>
                  <a:t>:</a:t>
                </a:r>
                <a:r>
                  <a:rPr lang="zh-TW" altLang="en-US" sz="2800" dirty="0"/>
                  <a:t>針輪</a:t>
                </a:r>
                <a:r>
                  <a:rPr lang="en-US" altLang="zh-TW" sz="2800" dirty="0"/>
                  <a:t>10</a:t>
                </a:r>
                <a:r>
                  <a:rPr lang="zh-TW" altLang="en-US" sz="2800" dirty="0"/>
                  <a:t>根銷，擺線輪</a:t>
                </a:r>
                <a:r>
                  <a:rPr lang="en-US" altLang="zh-TW" sz="2800" dirty="0"/>
                  <a:t>9</a:t>
                </a:r>
                <a:r>
                  <a:rPr lang="zh-TW" altLang="en-US" sz="2800" dirty="0"/>
                  <a:t>片葉片，減速比為 </a:t>
                </a:r>
                <a:r>
                  <a:rPr lang="en-US" altLang="zh-TW" sz="2800" dirty="0"/>
                  <a:t>=</a:t>
                </a:r>
                <a:r>
                  <a:rPr lang="zh-TW" altLang="en-US" sz="28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9</m:t>
                        </m:r>
                      </m:num>
                      <m:den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10</m:t>
                        </m:r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9</m:t>
                        </m:r>
                      </m:den>
                    </m:f>
                  </m:oMath>
                </a14:m>
                <a:r>
                  <a:rPr lang="zh-TW" altLang="en-US" sz="2800" dirty="0"/>
                  <a:t> </a:t>
                </a:r>
                <a:r>
                  <a:rPr lang="en-US" altLang="zh-TW" sz="2800" dirty="0"/>
                  <a:t>=</a:t>
                </a:r>
                <a:r>
                  <a:rPr lang="zh-TW" altLang="en-US" sz="2800" dirty="0"/>
                  <a:t> </a:t>
                </a:r>
                <a:r>
                  <a:rPr lang="en-US" altLang="zh-TW" sz="2800" dirty="0"/>
                  <a:t>9</a:t>
                </a:r>
              </a:p>
              <a:p>
                <a:endParaRPr lang="en-US" altLang="zh-TW" sz="2800" dirty="0"/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44A1BDBA-AA6D-9EB2-D333-8E45886021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52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DA3311E-78F7-BE9B-736B-C7E2827A3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701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295AA1-F43D-7ED8-E81B-2EDC3D03E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擺線輪輪廓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D0457568-9D43-92DA-E8CD-1F4F1D0F8A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63550" y="1520824"/>
                <a:ext cx="11264900" cy="4829176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zh-TW" altLang="en-US" dirty="0"/>
                  <a:t>輸入 </a:t>
                </a:r>
                <a:r>
                  <a:rPr lang="en-US" altLang="zh-TW" dirty="0"/>
                  <a:t>: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N</a:t>
                </a:r>
                <a:r>
                  <a:rPr lang="zh-TW" altLang="en-US" dirty="0"/>
                  <a:t> 針輪銷數</a:t>
                </a:r>
                <a:endParaRPr lang="en-US" altLang="zh-TW" dirty="0"/>
              </a:p>
              <a:p>
                <a:pPr marL="0" indent="0">
                  <a:buNone/>
                </a:pPr>
                <a:r>
                  <a:rPr lang="en-US" altLang="zh-TW" dirty="0"/>
                  <a:t>	</a:t>
                </a:r>
                <a:r>
                  <a:rPr lang="zh-TW" altLang="en-US" dirty="0"/>
                  <a:t>   </a:t>
                </a:r>
                <a:r>
                  <a:rPr lang="en-US" altLang="zh-TW" dirty="0"/>
                  <a:t>Rr </a:t>
                </a:r>
                <a:r>
                  <a:rPr lang="zh-TW" altLang="en-US" dirty="0"/>
                  <a:t>銷半徑</a:t>
                </a:r>
                <a:endParaRPr lang="en-US" altLang="zh-TW" dirty="0"/>
              </a:p>
              <a:p>
                <a:pPr marL="0" indent="0">
                  <a:buNone/>
                </a:pPr>
                <a:r>
                  <a:rPr lang="zh-TW" altLang="en-US" dirty="0"/>
                  <a:t>               </a:t>
                </a:r>
                <a:r>
                  <a:rPr lang="en-US" altLang="zh-TW" dirty="0"/>
                  <a:t>R </a:t>
                </a:r>
                <a:r>
                  <a:rPr lang="zh-TW" altLang="en-US" dirty="0"/>
                  <a:t>節圓半徑</a:t>
                </a:r>
                <a:endParaRPr lang="en-US" altLang="zh-TW" dirty="0"/>
              </a:p>
              <a:p>
                <a:pPr marL="0" indent="0">
                  <a:buNone/>
                </a:pPr>
                <a:r>
                  <a:rPr lang="zh-TW" altLang="en-US" dirty="0"/>
                  <a:t>  </a:t>
                </a:r>
                <a:r>
                  <a:rPr lang="en-US" altLang="zh-TW" dirty="0"/>
                  <a:t>	</a:t>
                </a:r>
                <a:r>
                  <a:rPr lang="zh-TW" altLang="en-US" dirty="0"/>
                  <a:t>   </a:t>
                </a:r>
                <a:r>
                  <a:rPr lang="en-US" altLang="zh-TW" dirty="0"/>
                  <a:t>E </a:t>
                </a:r>
                <a:r>
                  <a:rPr lang="zh-TW" altLang="en-US" dirty="0"/>
                  <a:t>偏位量</a:t>
                </a:r>
                <a:endParaRPr lang="en-US" altLang="zh-TW" dirty="0"/>
              </a:p>
              <a:p>
                <a:pPr marL="0" indent="0">
                  <a:buNone/>
                </a:pPr>
                <a:endParaRPr lang="en-US" altLang="zh-TW" dirty="0"/>
              </a:p>
              <a:p>
                <a:pPr marL="0" indent="0">
                  <a:buNone/>
                </a:pPr>
                <a:r>
                  <a:rPr lang="zh-TW" altLang="en-US" dirty="0"/>
                  <a:t>座標 </a:t>
                </a:r>
                <a:r>
                  <a:rPr lang="en-US" altLang="zh-TW" dirty="0"/>
                  <a:t>:</a:t>
                </a:r>
                <a:r>
                  <a:rPr lang="zh-TW" altLang="en-US" dirty="0"/>
                  <a:t> </a:t>
                </a:r>
                <a:endParaRPr lang="en-US" altLang="zh-TW" dirty="0"/>
              </a:p>
              <a:p>
                <a:pPr marL="0" indent="0">
                  <a:buNone/>
                </a:pPr>
                <a:r>
                  <a:rPr lang="zh-TW" altLang="en-US" dirty="0"/>
                  <a:t>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i="1">
                        <a:latin typeface="Cambria Math" panose="020405030504060302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zh-TW" altLang="en-US" dirty="0"/>
                      <m:t> </m:t>
                    </m:r>
                    <m:r>
                      <m:rPr>
                        <m:nor/>
                      </m:rPr>
                      <a:rPr lang="en-US" altLang="zh-TW" dirty="0"/>
                      <m:t>=</m:t>
                    </m:r>
                    <m:r>
                      <m:rPr>
                        <m:nor/>
                      </m:rPr>
                      <a:rPr lang="zh-TW" altLang="en-US" dirty="0"/>
                      <m:t> </m:t>
                    </m:r>
                    <m:r>
                      <m:rPr>
                        <m:nor/>
                      </m:rPr>
                      <a:rPr lang="en-US" altLang="zh-TW" dirty="0"/>
                      <m:t>R</m:t>
                    </m:r>
                    <m:r>
                      <m:rPr>
                        <m:nor/>
                      </m:rPr>
                      <a:rPr lang="en-US" altLang="zh-TW" dirty="0"/>
                      <m:t> 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m:rPr>
                        <m:nor/>
                      </m:rPr>
                      <a:rPr lang="en-US" altLang="zh-TW" dirty="0"/>
                      <m:t> </m:t>
                    </m:r>
                    <m:r>
                      <m:rPr>
                        <m:nor/>
                      </m:rPr>
                      <a:rPr lang="en-US" altLang="zh-TW" dirty="0"/>
                      <m:t>cos</m:t>
                    </m:r>
                    <m:r>
                      <m:rPr>
                        <m:nor/>
                      </m:rPr>
                      <a:rPr lang="en-US" altLang="zh-TW" dirty="0"/>
                      <m:t>(</m:t>
                    </m:r>
                    <m:r>
                      <m:rPr>
                        <m:nor/>
                      </m:rPr>
                      <a:rPr lang="el-GR" altLang="zh-TW" dirty="0"/>
                      <m:t>θ</m:t>
                    </m:r>
                    <m:r>
                      <m:rPr>
                        <m:nor/>
                      </m:rPr>
                      <a:rPr lang="en-US" altLang="zh-TW" dirty="0"/>
                      <m:t>)</m:t>
                    </m:r>
                    <m:r>
                      <a:rPr lang="en-US" altLang="zh-TW" dirty="0"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en-US" altLang="zh-TW" dirty="0"/>
                      <m:t>Rr</m:t>
                    </m:r>
                    <m:r>
                      <m:rPr>
                        <m:nor/>
                      </m:rPr>
                      <a:rPr lang="en-US" altLang="zh-TW" dirty="0"/>
                      <m:t> 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m:rPr>
                        <m:nor/>
                      </m:rPr>
                      <a:rPr lang="en-US" altLang="zh-TW" dirty="0"/>
                      <m:t> </m:t>
                    </m:r>
                    <m:r>
                      <m:rPr>
                        <m:nor/>
                      </m:rPr>
                      <a:rPr lang="en-US" altLang="zh-TW" dirty="0"/>
                      <m:t>cos</m:t>
                    </m:r>
                    <m:r>
                      <m:rPr>
                        <m:nor/>
                      </m:rPr>
                      <a:rPr lang="en-US" altLang="zh-TW" dirty="0"/>
                      <m:t>(</m:t>
                    </m:r>
                    <m:r>
                      <m:rPr>
                        <m:nor/>
                      </m:rPr>
                      <a:rPr lang="el-GR" altLang="zh-TW" dirty="0"/>
                      <m:t>θ</m:t>
                    </m:r>
                    <m:r>
                      <m:rPr>
                        <m:nor/>
                      </m:rPr>
                      <a:rPr lang="en-US" altLang="zh-TW" dirty="0"/>
                      <m:t> </m:t>
                    </m:r>
                    <m:r>
                      <m:rPr>
                        <m:nor/>
                      </m:rPr>
                      <a:rPr lang="en-US" altLang="zh-TW" dirty="0"/>
                      <m:t>+ </m:t>
                    </m:r>
                    <m:sSup>
                      <m:sSupPr>
                        <m:ctrlPr>
                          <a:rPr lang="en-US" altLang="zh-TW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𝑡𝑎𝑛</m:t>
                        </m:r>
                      </m:e>
                      <m:sup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zh-TW" b="0" i="1" dirty="0" smtClean="0">
                        <a:latin typeface="Cambria Math" panose="02040503050406030204" pitchFamily="18" charset="0"/>
                      </a:rPr>
                      <m:t>(</m:t>
                    </m:r>
                    <m:f>
                      <m:fPr>
                        <m:ctrlP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unc>
                          <m:funcPr>
                            <m:ctrlP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b="0" i="0" dirty="0" smtClean="0">
                                <a:latin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TW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ctrlP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</m:d>
                                <m:r>
                                  <m:rPr>
                                    <m:nor/>
                                  </m:rPr>
                                  <a:rPr lang="en-US" altLang="zh-TW" dirty="0" smtClean="0"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m:rPr>
                                    <m:nor/>
                                  </m:rPr>
                                  <a:rPr lang="el-GR" altLang="zh-TW" dirty="0"/>
                                  <m:t>θ</m:t>
                                </m:r>
                              </m:e>
                            </m:d>
                          </m:e>
                        </m:func>
                      </m:num>
                      <m:den>
                        <m:f>
                          <m:fPr>
                            <m:ctrlP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num>
                          <m:den>
                            <m: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r>
                              <m:rPr>
                                <m:nor/>
                              </m:rPr>
                              <a:rPr lang="en-US" altLang="zh-TW" dirty="0" smtClean="0"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den>
                        </m:f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 − </m:t>
                        </m:r>
                        <m:func>
                          <m:funcPr>
                            <m:ctrlP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b="0" i="0" dirty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TW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ctrlP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</m:d>
                                <m:r>
                                  <a:rPr lang="en-US" altLang="zh-TW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m:rPr>
                                    <m:nor/>
                                  </m:rPr>
                                  <a:rPr lang="el-GR" altLang="zh-TW" dirty="0"/>
                                  <m:t>θ</m:t>
                                </m:r>
                              </m:e>
                            </m:d>
                          </m:e>
                        </m:func>
                      </m:den>
                    </m:f>
                    <m:r>
                      <a:rPr lang="en-US" altLang="zh-TW" b="0" i="0" dirty="0" smtClean="0">
                        <a:latin typeface="Cambria Math" panose="02040503050406030204" pitchFamily="18" charset="0"/>
                      </a:rPr>
                      <m:t>)) −</m:t>
                    </m:r>
                    <m:r>
                      <m:rPr>
                        <m:sty m:val="p"/>
                      </m:rPr>
                      <a:rPr lang="en-US" altLang="zh-TW" b="0" i="0" dirty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m:rPr>
                        <m:sty m:val="p"/>
                      </m:rPr>
                      <a:rPr lang="en-US" altLang="zh-TW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cos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m:rPr>
                        <m:nor/>
                      </m:rPr>
                      <a:rPr lang="el-GR" altLang="zh-TW" dirty="0"/>
                      <m:t>θ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TW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altLang="zh-TW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altLang="zh-TW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i="1">
                        <a:latin typeface="Cambria Math" panose="02040503050406030204" pitchFamily="18" charset="0"/>
                      </a:rPr>
                      <m:t>y</m:t>
                    </m:r>
                    <m:r>
                      <m:rPr>
                        <m:nor/>
                      </m:rPr>
                      <a:rPr lang="zh-TW" altLang="en-US" dirty="0"/>
                      <m:t> </m:t>
                    </m:r>
                    <m:r>
                      <m:rPr>
                        <m:nor/>
                      </m:rPr>
                      <a:rPr lang="en-US" altLang="zh-TW" dirty="0"/>
                      <m:t>=</m:t>
                    </m:r>
                    <m:r>
                      <a:rPr lang="en-US" altLang="zh-TW" dirty="0">
                        <a:latin typeface="Cambria Math" panose="02040503050406030204" pitchFamily="18" charset="0"/>
                      </a:rPr>
                      <m:t>−</m:t>
                    </m:r>
                    <m:r>
                      <m:rPr>
                        <m:nor/>
                      </m:rPr>
                      <a:rPr lang="en-US" altLang="zh-TW" dirty="0"/>
                      <m:t>R</m:t>
                    </m:r>
                    <m:r>
                      <m:rPr>
                        <m:nor/>
                      </m:rPr>
                      <a:rPr lang="en-US" altLang="zh-TW" dirty="0"/>
                      <m:t> 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m:rPr>
                        <m:nor/>
                      </m:rPr>
                      <a:rPr lang="en-US" altLang="zh-TW" dirty="0"/>
                      <m:t> </m:t>
                    </m:r>
                    <m:r>
                      <m:rPr>
                        <m:nor/>
                      </m:rPr>
                      <a:rPr lang="en-US" altLang="zh-TW" dirty="0"/>
                      <m:t>cos</m:t>
                    </m:r>
                    <m:r>
                      <m:rPr>
                        <m:nor/>
                      </m:rPr>
                      <a:rPr lang="en-US" altLang="zh-TW" dirty="0"/>
                      <m:t>(</m:t>
                    </m:r>
                    <m:r>
                      <m:rPr>
                        <m:nor/>
                      </m:rPr>
                      <a:rPr lang="el-GR" altLang="zh-TW" dirty="0"/>
                      <m:t>θ</m:t>
                    </m:r>
                    <m:r>
                      <m:rPr>
                        <m:nor/>
                      </m:rPr>
                      <a:rPr lang="en-US" altLang="zh-TW" dirty="0"/>
                      <m:t>) </m:t>
                    </m:r>
                    <m:r>
                      <m:rPr>
                        <m:nor/>
                      </m:rPr>
                      <a:rPr lang="en-US" altLang="zh-TW" b="0" i="0" dirty="0" smtClean="0"/>
                      <m:t>+</m:t>
                    </m:r>
                    <m:r>
                      <m:rPr>
                        <m:nor/>
                      </m:rPr>
                      <a:rPr lang="en-US" altLang="zh-TW" dirty="0"/>
                      <m:t> </m:t>
                    </m:r>
                    <m:r>
                      <m:rPr>
                        <m:nor/>
                      </m:rPr>
                      <a:rPr lang="en-US" altLang="zh-TW" dirty="0"/>
                      <m:t>Rr</m:t>
                    </m:r>
                    <m:r>
                      <m:rPr>
                        <m:nor/>
                      </m:rPr>
                      <a:rPr lang="en-US" altLang="zh-TW" dirty="0"/>
                      <m:t> 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m:rPr>
                        <m:nor/>
                      </m:rPr>
                      <a:rPr lang="en-US" altLang="zh-TW" dirty="0"/>
                      <m:t> </m:t>
                    </m:r>
                    <m:r>
                      <m:rPr>
                        <m:nor/>
                      </m:rPr>
                      <a:rPr lang="en-US" altLang="zh-TW" dirty="0"/>
                      <m:t>cos</m:t>
                    </m:r>
                    <m:r>
                      <m:rPr>
                        <m:nor/>
                      </m:rPr>
                      <a:rPr lang="en-US" altLang="zh-TW" dirty="0"/>
                      <m:t>(</m:t>
                    </m:r>
                    <m:r>
                      <m:rPr>
                        <m:nor/>
                      </m:rPr>
                      <a:rPr lang="el-GR" altLang="zh-TW" dirty="0"/>
                      <m:t>θ</m:t>
                    </m:r>
                    <m:r>
                      <m:rPr>
                        <m:nor/>
                      </m:rPr>
                      <a:rPr lang="en-US" altLang="zh-TW" dirty="0"/>
                      <m:t> </m:t>
                    </m:r>
                    <m:r>
                      <m:rPr>
                        <m:nor/>
                      </m:rPr>
                      <a:rPr lang="en-US" altLang="zh-TW" dirty="0"/>
                      <m:t>+ </m:t>
                    </m:r>
                    <m:sSup>
                      <m:sSupPr>
                        <m:ctrlPr>
                          <a:rPr lang="en-US" altLang="zh-TW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𝑡𝑎𝑛</m:t>
                        </m:r>
                      </m:e>
                      <m:sup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zh-TW" b="0" i="1" dirty="0" smtClean="0">
                        <a:latin typeface="Cambria Math" panose="02040503050406030204" pitchFamily="18" charset="0"/>
                      </a:rPr>
                      <m:t>(</m:t>
                    </m:r>
                    <m:f>
                      <m:fPr>
                        <m:ctrlP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unc>
                          <m:funcPr>
                            <m:ctrlP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b="0" i="0" dirty="0" smtClean="0">
                                <a:latin typeface="Cambria Math" panose="02040503050406030204" pitchFamily="18" charset="0"/>
                              </a:rPr>
                              <m:t>sin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TW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ctrlP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</m:d>
                                <m:r>
                                  <m:rPr>
                                    <m:nor/>
                                  </m:rPr>
                                  <a:rPr lang="en-US" altLang="zh-TW" dirty="0" smtClean="0"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m:rPr>
                                    <m:nor/>
                                  </m:rPr>
                                  <a:rPr lang="el-GR" altLang="zh-TW" dirty="0"/>
                                  <m:t>θ</m:t>
                                </m:r>
                              </m:e>
                            </m:d>
                          </m:e>
                        </m:func>
                      </m:num>
                      <m:den>
                        <m:f>
                          <m:fPr>
                            <m:ctrlP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num>
                          <m:den>
                            <m: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  <m:r>
                              <m:rPr>
                                <m:nor/>
                              </m:rPr>
                              <a:rPr lang="en-US" altLang="zh-TW" dirty="0" smtClean="0">
                                <a:ea typeface="Cambria Math" panose="02040503050406030204" pitchFamily="18" charset="0"/>
                              </a:rPr>
                              <m:t>∙</m:t>
                            </m:r>
                            <m: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den>
                        </m:f>
                        <m:r>
                          <a:rPr lang="en-US" altLang="zh-TW" b="0" i="1" dirty="0" smtClean="0">
                            <a:latin typeface="Cambria Math" panose="02040503050406030204" pitchFamily="18" charset="0"/>
                          </a:rPr>
                          <m:t> −</m:t>
                        </m:r>
                        <m:func>
                          <m:funcPr>
                            <m:ctrlPr>
                              <a:rPr lang="en-US" altLang="zh-TW" b="0" i="1" dirty="0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b="0" i="0" dirty="0" smtClean="0">
                                <a:latin typeface="Cambria Math" panose="020405030504060302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TW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ctrlP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TW" b="0" i="1" dirty="0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</m:d>
                                <m:r>
                                  <a:rPr lang="en-US" altLang="zh-TW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m:rPr>
                                    <m:nor/>
                                  </m:rPr>
                                  <a:rPr lang="el-GR" altLang="zh-TW" dirty="0"/>
                                  <m:t>θ</m:t>
                                </m:r>
                              </m:e>
                            </m:d>
                          </m:e>
                        </m:func>
                      </m:den>
                    </m:f>
                    <m:r>
                      <a:rPr lang="en-US" altLang="zh-TW" b="0" i="0" dirty="0" smtClean="0">
                        <a:latin typeface="Cambria Math" panose="02040503050406030204" pitchFamily="18" charset="0"/>
                      </a:rPr>
                      <m:t>))</m:t>
                    </m:r>
                    <m:r>
                      <a:rPr lang="en-US" altLang="zh-TW" b="0" i="0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TW" b="0" i="0" dirty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m:rPr>
                        <m:sty m:val="p"/>
                      </m:rPr>
                      <a:rPr lang="en-US" altLang="zh-TW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cos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⁡(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m:rPr>
                        <m:nor/>
                      </m:rPr>
                      <a:rPr lang="el-GR" altLang="zh-TW" dirty="0"/>
                      <m:t>θ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zh-TW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altLang="zh-TW" b="0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altLang="zh-TW" dirty="0"/>
              </a:p>
              <a:p>
                <a:pPr marL="0" indent="0">
                  <a:buNone/>
                </a:pPr>
                <a:endParaRPr lang="en-US" altLang="zh-TW" dirty="0"/>
              </a:p>
              <a:p>
                <a:pPr marL="0" indent="0">
                  <a:buNone/>
                </a:pPr>
                <a:endParaRPr lang="en-US" altLang="zh-TW" dirty="0"/>
              </a:p>
              <a:p>
                <a:pPr marL="0" indent="0">
                  <a:buNone/>
                </a:pPr>
                <a:endParaRPr lang="zh-TW" altLang="en-US" dirty="0"/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D0457568-9D43-92DA-E8CD-1F4F1D0F8A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3550" y="1520824"/>
                <a:ext cx="11264900" cy="4829176"/>
              </a:xfrm>
              <a:blipFill>
                <a:blip r:embed="rId2"/>
                <a:stretch>
                  <a:fillRect l="-974" t="-277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8506A24-1DA0-A64F-306B-792FBA60F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9415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0C4CCD-8024-5439-5661-919C814AE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未來目標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6EE0B94-3BF3-88B2-D9B3-A39F9BE95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以順心向量法推倒前頁軌跡公式</a:t>
            </a:r>
            <a:endParaRPr lang="en-US" altLang="zh-TW" dirty="0"/>
          </a:p>
          <a:p>
            <a:pPr marL="0" indent="0">
              <a:buNone/>
            </a:pPr>
            <a:r>
              <a:rPr lang="zh-TW" altLang="en-US" dirty="0"/>
              <a:t>   </a:t>
            </a:r>
            <a:r>
              <a:rPr lang="zh-TW" altLang="en-US" sz="2000" dirty="0"/>
              <a:t>參考</a:t>
            </a:r>
            <a:r>
              <a:rPr lang="zh-TW" altLang="en-US" dirty="0"/>
              <a:t> </a:t>
            </a:r>
            <a:r>
              <a:rPr lang="en-US" altLang="zh-TW" sz="1800" dirty="0" err="1"/>
              <a:t>Joong</a:t>
            </a:r>
            <a:r>
              <a:rPr lang="en-US" altLang="zh-TW" sz="1800" dirty="0"/>
              <a:t>-Ho Shin, Soon-Man Kwon</a:t>
            </a:r>
            <a:r>
              <a:rPr lang="zh-TW" altLang="en-US" sz="1800" dirty="0"/>
              <a:t> </a:t>
            </a:r>
            <a:r>
              <a:rPr lang="en-US" altLang="zh-TW" sz="1800" dirty="0"/>
              <a:t>(2006)</a:t>
            </a:r>
            <a:r>
              <a:rPr lang="zh-TW" altLang="en-US" sz="1800" dirty="0"/>
              <a:t>。</a:t>
            </a:r>
            <a:r>
              <a:rPr lang="en-US" altLang="zh-TW" sz="1800" dirty="0"/>
              <a:t>On the lobe profile design in a cycloid reducer using instant velocity center</a:t>
            </a:r>
            <a:r>
              <a:rPr lang="zh-TW" altLang="en-US" sz="1800" dirty="0"/>
              <a:t>。</a:t>
            </a:r>
            <a:r>
              <a:rPr lang="en-US" altLang="zh-TW" sz="1800" dirty="0"/>
              <a:t> </a:t>
            </a:r>
            <a:r>
              <a:rPr lang="en-US" altLang="zh-TW" sz="1800" i="1" dirty="0"/>
              <a:t>Mechanism and Machine Theory </a:t>
            </a:r>
            <a:r>
              <a:rPr lang="zh-TW" altLang="en-US" sz="1800" i="1" dirty="0"/>
              <a:t>，</a:t>
            </a:r>
            <a:r>
              <a:rPr lang="en-US" altLang="zh-TW" sz="1800" i="1" dirty="0"/>
              <a:t>41</a:t>
            </a:r>
            <a:r>
              <a:rPr lang="zh-TW" altLang="en-US" sz="1800" i="1" dirty="0"/>
              <a:t>，</a:t>
            </a:r>
            <a:r>
              <a:rPr lang="en-US" altLang="zh-TW" sz="1800" dirty="0"/>
              <a:t> 596–616</a:t>
            </a:r>
          </a:p>
          <a:p>
            <a:endParaRPr lang="en-US" altLang="zh-TW" dirty="0"/>
          </a:p>
          <a:p>
            <a:r>
              <a:rPr lang="en-US" altLang="zh-TW" dirty="0"/>
              <a:t>Analysis of Mechanical Errors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02DF4BC-55FA-03AB-E80E-786AAFE53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8CDE9-D0E8-4663-88DE-44EA4B26DA9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3553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292</Words>
  <Application>Microsoft Office PowerPoint</Application>
  <PresentationFormat>寬螢幕</PresentationFormat>
  <Paragraphs>63</Paragraphs>
  <Slides>9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佈景主題</vt:lpstr>
      <vt:lpstr>cycloidal drive</vt:lpstr>
      <vt:lpstr>內容</vt:lpstr>
      <vt:lpstr>動畫展示</vt:lpstr>
      <vt:lpstr>構成零件</vt:lpstr>
      <vt:lpstr>減速原理</vt:lpstr>
      <vt:lpstr>減速原理</vt:lpstr>
      <vt:lpstr>減速比</vt:lpstr>
      <vt:lpstr>擺線輪輪廓</vt:lpstr>
      <vt:lpstr>未來目標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cycloidal drive</dc:title>
  <dc:creator>Ya 周</dc:creator>
  <cp:lastModifiedBy>Ya 周</cp:lastModifiedBy>
  <cp:revision>2</cp:revision>
  <dcterms:created xsi:type="dcterms:W3CDTF">2023-05-25T21:58:43Z</dcterms:created>
  <dcterms:modified xsi:type="dcterms:W3CDTF">2023-05-26T00:52:25Z</dcterms:modified>
</cp:coreProperties>
</file>

<file path=docProps/thumbnail.jpeg>
</file>